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3/9/2020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371600"/>
            <a:ext cx="8305800" cy="6172200"/>
          </a:xfrm>
        </p:spPr>
        <p:txBody>
          <a:bodyPr>
            <a:normAutofit fontScale="92500" lnSpcReduction="20000"/>
          </a:bodyPr>
          <a:lstStyle/>
          <a:p>
            <a:pPr algn="just"/>
            <a:r>
              <a:rPr lang="en-IN" sz="4800" b="1" dirty="0" smtClean="0"/>
              <a:t>	</a:t>
            </a:r>
            <a:r>
              <a:rPr lang="en-IN" sz="4800" b="1" dirty="0" smtClean="0">
                <a:solidFill>
                  <a:schemeClr val="accent4">
                    <a:lumMod val="50000"/>
                  </a:schemeClr>
                </a:solidFill>
              </a:rPr>
              <a:t>Monetary Economics</a:t>
            </a:r>
          </a:p>
          <a:p>
            <a:pPr algn="just"/>
            <a:endParaRPr lang="en-US" sz="4800" b="1" dirty="0" smtClean="0"/>
          </a:p>
          <a:p>
            <a:pPr lvl="7" algn="l">
              <a:defRPr/>
            </a:pPr>
            <a:r>
              <a:rPr lang="en-US" sz="3800" b="1" dirty="0" smtClean="0">
                <a:solidFill>
                  <a:srgbClr val="008000"/>
                </a:solidFill>
              </a:rPr>
              <a:t> </a:t>
            </a:r>
          </a:p>
          <a:p>
            <a:pPr lvl="7" algn="l">
              <a:defRPr/>
            </a:pPr>
            <a:endParaRPr lang="en-US" sz="3800" b="1" dirty="0" smtClean="0">
              <a:solidFill>
                <a:srgbClr val="008000"/>
              </a:solidFill>
              <a:latin typeface="Comic Sans MS" pitchFamily="66" charset="0"/>
            </a:endParaRPr>
          </a:p>
          <a:p>
            <a:pPr lvl="7" algn="l">
              <a:lnSpc>
                <a:spcPct val="160000"/>
              </a:lnSpc>
              <a:defRPr/>
            </a:pPr>
            <a:r>
              <a:rPr lang="en-US" sz="3800" b="1" dirty="0" smtClean="0">
                <a:solidFill>
                  <a:srgbClr val="008000"/>
                </a:solidFill>
                <a:latin typeface="Comic Sans MS" pitchFamily="66" charset="0"/>
              </a:rPr>
              <a:t>  </a:t>
            </a:r>
            <a:r>
              <a:rPr lang="en-US" sz="2000" b="1" dirty="0" smtClean="0">
                <a:solidFill>
                  <a:srgbClr val="7030A0"/>
                </a:solidFill>
                <a:latin typeface="Comic Sans MS" pitchFamily="66" charset="0"/>
              </a:rPr>
              <a:t>Dr. S. DHANASEKARAN,</a:t>
            </a:r>
          </a:p>
          <a:p>
            <a:pPr lvl="7" algn="l">
              <a:lnSpc>
                <a:spcPct val="160000"/>
              </a:lnSpc>
              <a:defRPr/>
            </a:pPr>
            <a:r>
              <a:rPr lang="en-US" sz="2000" dirty="0" smtClean="0">
                <a:solidFill>
                  <a:srgbClr val="7030A0"/>
                </a:solidFill>
                <a:latin typeface="Comic Sans MS" pitchFamily="66" charset="0"/>
              </a:rPr>
              <a:t>     ASSISTANT PROFESSOR,</a:t>
            </a:r>
          </a:p>
          <a:p>
            <a:pPr lvl="7" algn="l">
              <a:lnSpc>
                <a:spcPct val="160000"/>
              </a:lnSpc>
              <a:defRPr/>
            </a:pPr>
            <a:r>
              <a:rPr lang="en-US" sz="2000" dirty="0" smtClean="0">
                <a:solidFill>
                  <a:srgbClr val="7030A0"/>
                </a:solidFill>
                <a:latin typeface="Comic Sans MS" pitchFamily="66" charset="0"/>
              </a:rPr>
              <a:t>     DEPARTMENT OF ECONOMICS,</a:t>
            </a:r>
          </a:p>
          <a:p>
            <a:pPr lvl="7" algn="l">
              <a:lnSpc>
                <a:spcPct val="160000"/>
              </a:lnSpc>
              <a:defRPr/>
            </a:pPr>
            <a:r>
              <a:rPr lang="en-US" sz="2000" dirty="0" smtClean="0">
                <a:solidFill>
                  <a:srgbClr val="7030A0"/>
                </a:solidFill>
                <a:latin typeface="Comic Sans MS" pitchFamily="66" charset="0"/>
              </a:rPr>
              <a:t>     THIRUVALLUVAR UNIVERSITY,</a:t>
            </a:r>
          </a:p>
          <a:p>
            <a:pPr lvl="7" algn="l">
              <a:lnSpc>
                <a:spcPct val="160000"/>
              </a:lnSpc>
              <a:defRPr/>
            </a:pPr>
            <a:r>
              <a:rPr lang="en-US" sz="2000" dirty="0" smtClean="0">
                <a:solidFill>
                  <a:srgbClr val="7030A0"/>
                </a:solidFill>
                <a:latin typeface="Comic Sans MS" pitchFamily="66" charset="0"/>
              </a:rPr>
              <a:t>      VELLORE.</a:t>
            </a:r>
          </a:p>
          <a:p>
            <a:pPr lvl="7" algn="l">
              <a:defRPr/>
            </a:pPr>
            <a:endParaRPr lang="en-IN" sz="2000" b="1" dirty="0" smtClean="0">
              <a:latin typeface="Comic Sans MS" pitchFamily="66" charset="0"/>
            </a:endParaRPr>
          </a:p>
          <a:p>
            <a:pPr algn="just"/>
            <a:endParaRPr lang="en-IN" sz="4800" b="1" dirty="0" smtClean="0"/>
          </a:p>
          <a:p>
            <a:pPr algn="just"/>
            <a:r>
              <a:rPr lang="en-IN" sz="3200" dirty="0" smtClean="0">
                <a:latin typeface="Times New Roman" pitchFamily="18" charset="0"/>
                <a:cs typeface="Times New Roman" pitchFamily="18" charset="0"/>
              </a:rPr>
              <a:t>	</a:t>
            </a:r>
            <a:endParaRPr lang="en-IN"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1143000"/>
          </a:xfrm>
        </p:spPr>
        <p:txBody>
          <a:bodyPr>
            <a:normAutofit fontScale="90000"/>
          </a:bodyPr>
          <a:lstStyle/>
          <a:p>
            <a:r>
              <a:rPr lang="en-IN" sz="5400" b="1" dirty="0" smtClean="0">
                <a:latin typeface="Comic Sans MS" pitchFamily="66" charset="0"/>
              </a:rPr>
              <a:t/>
            </a:r>
            <a:br>
              <a:rPr lang="en-IN" sz="5400" b="1" dirty="0" smtClean="0">
                <a:latin typeface="Comic Sans MS" pitchFamily="66" charset="0"/>
              </a:rPr>
            </a:br>
            <a:r>
              <a:rPr lang="en-IN" sz="5400" b="1" dirty="0" smtClean="0">
                <a:latin typeface="Comic Sans MS" pitchFamily="66" charset="0"/>
              </a:rPr>
              <a:t/>
            </a:r>
            <a:br>
              <a:rPr lang="en-IN" sz="5400" b="1" dirty="0" smtClean="0">
                <a:latin typeface="Comic Sans MS" pitchFamily="66" charset="0"/>
              </a:rPr>
            </a:br>
            <a:r>
              <a:rPr lang="en-IN" sz="5400" b="1" dirty="0" smtClean="0">
                <a:latin typeface="Comic Sans MS" pitchFamily="66" charset="0"/>
              </a:rPr>
              <a:t/>
            </a:r>
            <a:br>
              <a:rPr lang="en-IN" sz="5400" b="1" dirty="0" smtClean="0">
                <a:latin typeface="Comic Sans MS" pitchFamily="66" charset="0"/>
              </a:rPr>
            </a:br>
            <a:r>
              <a:rPr lang="en-IN" sz="5400" b="1" dirty="0" smtClean="0">
                <a:latin typeface="Comic Sans MS" pitchFamily="66" charset="0"/>
              </a:rPr>
              <a:t/>
            </a:r>
            <a:br>
              <a:rPr lang="en-IN" sz="5400" b="1" dirty="0" smtClean="0">
                <a:latin typeface="Comic Sans MS" pitchFamily="66" charset="0"/>
              </a:rPr>
            </a:br>
            <a:r>
              <a:rPr lang="en-IN" sz="5400" b="1" dirty="0" smtClean="0">
                <a:latin typeface="Comic Sans MS" pitchFamily="66" charset="0"/>
              </a:rPr>
              <a:t/>
            </a:r>
            <a:br>
              <a:rPr lang="en-IN" sz="5400" b="1" dirty="0" smtClean="0">
                <a:latin typeface="Comic Sans MS" pitchFamily="66" charset="0"/>
              </a:rPr>
            </a:br>
            <a:r>
              <a:rPr lang="en-IN" sz="5400" b="1" dirty="0" smtClean="0">
                <a:latin typeface="Comic Sans MS" pitchFamily="66" charset="0"/>
              </a:rPr>
              <a:t>Definition of Money</a:t>
            </a:r>
            <a:br>
              <a:rPr lang="en-IN" sz="5400" b="1" dirty="0" smtClean="0">
                <a:latin typeface="Comic Sans MS" pitchFamily="66" charset="0"/>
              </a:rPr>
            </a:br>
            <a:endParaRPr lang="en-IN" dirty="0">
              <a:latin typeface="Comic Sans MS" pitchFamily="66" charset="0"/>
            </a:endParaRPr>
          </a:p>
        </p:txBody>
      </p:sp>
      <p:sp>
        <p:nvSpPr>
          <p:cNvPr id="3" name="Content Placeholder 2"/>
          <p:cNvSpPr>
            <a:spLocks noGrp="1"/>
          </p:cNvSpPr>
          <p:nvPr>
            <p:ph idx="1"/>
          </p:nvPr>
        </p:nvSpPr>
        <p:spPr>
          <a:xfrm>
            <a:off x="381000" y="1371600"/>
            <a:ext cx="8229600" cy="4389120"/>
          </a:xfrm>
        </p:spPr>
        <p:txBody>
          <a:bodyPr>
            <a:normAutofit fontScale="55000" lnSpcReduction="20000"/>
          </a:bodyPr>
          <a:lstStyle/>
          <a:p>
            <a:pPr algn="just">
              <a:lnSpc>
                <a:spcPct val="170000"/>
              </a:lnSpc>
            </a:pPr>
            <a:r>
              <a:rPr lang="en-IN" sz="3500" dirty="0" smtClean="0">
                <a:latin typeface="Comic Sans MS" pitchFamily="66" charset="0"/>
                <a:cs typeface="Times New Roman" pitchFamily="18" charset="0"/>
              </a:rPr>
              <a:t>Money, in simple terms, is a medium of exchange. It is instrumental in the exchange of goods and/or services.</a:t>
            </a:r>
          </a:p>
          <a:p>
            <a:pPr marL="274320" lvl="2" indent="-274320" algn="just">
              <a:lnSpc>
                <a:spcPct val="170000"/>
              </a:lnSpc>
              <a:buClr>
                <a:schemeClr val="accent3"/>
              </a:buClr>
              <a:buSzPct val="95000"/>
            </a:pPr>
            <a:r>
              <a:rPr lang="en-IN" sz="3500" dirty="0" smtClean="0">
                <a:latin typeface="Comic Sans MS" pitchFamily="66" charset="0"/>
                <a:cs typeface="Times New Roman" pitchFamily="18" charset="0"/>
              </a:rPr>
              <a:t>Further, money is the most liquid assets among all our assets. It also has general acceptability as a means of payment along with its liquid nature.</a:t>
            </a:r>
          </a:p>
          <a:p>
            <a:pPr marL="274320" lvl="2" indent="-274320" algn="just">
              <a:lnSpc>
                <a:spcPct val="170000"/>
              </a:lnSpc>
              <a:buClr>
                <a:schemeClr val="accent3"/>
              </a:buClr>
              <a:buSzPct val="95000"/>
            </a:pPr>
            <a:r>
              <a:rPr lang="en-IN" sz="3500" dirty="0" smtClean="0">
                <a:latin typeface="Comic Sans MS" pitchFamily="66" charset="0"/>
                <a:cs typeface="Times New Roman" pitchFamily="18" charset="0"/>
              </a:rPr>
              <a:t>Usually, the Central Bank or Government of a country creates and issues money. Also called cash money, this is a legal tender and hence there is a legal compulsion on citizens to accept it.</a:t>
            </a:r>
          </a:p>
          <a:p>
            <a:pPr marL="274320" lvl="2" indent="-274320">
              <a:buClr>
                <a:schemeClr val="accent3"/>
              </a:buClr>
              <a:buSzPct val="95000"/>
            </a:pPr>
            <a:endParaRPr lang="en-IN" sz="3200" dirty="0" smtClean="0">
              <a:latin typeface="Times New Roman" pitchFamily="18" charset="0"/>
              <a:cs typeface="Times New Roman" pitchFamily="18" charset="0"/>
            </a:endParaRPr>
          </a:p>
          <a:p>
            <a:endParaRPr lang="en-IN" sz="2800" dirty="0" smtClean="0">
              <a:latin typeface="Times New Roman" pitchFamily="18" charset="0"/>
              <a:cs typeface="Times New Roman" pitchFamily="18" charset="0"/>
            </a:endParaRPr>
          </a:p>
          <a:p>
            <a:endParaRPr lang="en-IN"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1143000"/>
          </a:xfrm>
        </p:spPr>
        <p:txBody>
          <a:bodyPr>
            <a:normAutofit fontScale="90000"/>
          </a:bodyPr>
          <a:lstStyle/>
          <a:p>
            <a:r>
              <a:rPr lang="en-IN" sz="4400" b="1" dirty="0" smtClean="0">
                <a:solidFill>
                  <a:schemeClr val="accent1">
                    <a:lumMod val="50000"/>
                  </a:schemeClr>
                </a:solidFill>
                <a:latin typeface="Comic Sans MS" pitchFamily="66" charset="0"/>
                <a:cs typeface="Times New Roman" pitchFamily="18" charset="0"/>
              </a:rPr>
              <a:t>Functions of Money</a:t>
            </a:r>
            <a:r>
              <a:rPr lang="en-IN" dirty="0" smtClean="0">
                <a:latin typeface="Comic Sans MS" pitchFamily="66" charset="0"/>
                <a:cs typeface="Times New Roman" pitchFamily="18" charset="0"/>
              </a:rPr>
              <a:t/>
            </a:r>
            <a:br>
              <a:rPr lang="en-IN" dirty="0" smtClean="0">
                <a:latin typeface="Comic Sans MS" pitchFamily="66" charset="0"/>
                <a:cs typeface="Times New Roman" pitchFamily="18" charset="0"/>
              </a:rPr>
            </a:br>
            <a:r>
              <a:rPr lang="en-IN" sz="3600" dirty="0" smtClean="0">
                <a:latin typeface="Comic Sans MS" pitchFamily="66" charset="0"/>
                <a:cs typeface="Times New Roman" pitchFamily="18" charset="0"/>
              </a:rPr>
              <a:t> </a:t>
            </a:r>
            <a:r>
              <a:rPr lang="en-IN" sz="2200" dirty="0" smtClean="0">
                <a:latin typeface="Comic Sans MS" pitchFamily="66" charset="0"/>
                <a:cs typeface="Times New Roman" pitchFamily="18" charset="0"/>
              </a:rPr>
              <a:t>There are many static and dynamic functions of money as follows:</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389120"/>
          </a:xfrm>
        </p:spPr>
        <p:txBody>
          <a:bodyPr>
            <a:normAutofit fontScale="25000" lnSpcReduction="20000"/>
          </a:bodyPr>
          <a:lstStyle/>
          <a:p>
            <a:pPr>
              <a:buNone/>
            </a:pPr>
            <a:r>
              <a:rPr lang="en-IN" b="1" dirty="0" smtClean="0"/>
              <a:t>	</a:t>
            </a:r>
            <a:r>
              <a:rPr lang="en-IN" sz="6700" b="1" dirty="0" smtClean="0">
                <a:latin typeface="Comic Sans MS" pitchFamily="66" charset="0"/>
              </a:rPr>
              <a:t>Static Functions of Money</a:t>
            </a:r>
          </a:p>
          <a:p>
            <a:pPr>
              <a:buNone/>
            </a:pPr>
            <a:r>
              <a:rPr lang="en-IN" sz="6700" dirty="0" smtClean="0">
                <a:latin typeface="Comic Sans MS" pitchFamily="66" charset="0"/>
              </a:rPr>
              <a:t>	</a:t>
            </a:r>
          </a:p>
          <a:p>
            <a:pPr lvl="0" algn="just"/>
            <a:r>
              <a:rPr lang="en-IN" sz="8000" b="1" i="1" dirty="0" smtClean="0">
                <a:latin typeface="Comic Sans MS" pitchFamily="66" charset="0"/>
              </a:rPr>
              <a:t>A medium of Exchange</a:t>
            </a:r>
            <a:r>
              <a:rPr lang="en-IN" sz="8000" dirty="0" smtClean="0">
                <a:latin typeface="Comic Sans MS" pitchFamily="66" charset="0"/>
              </a:rPr>
              <a:t> – In an exchange economy, money plays an intermediary role. It makes the exchange system smooth and convenient.</a:t>
            </a:r>
          </a:p>
          <a:p>
            <a:pPr lvl="0" algn="just">
              <a:buNone/>
            </a:pPr>
            <a:endParaRPr lang="en-IN" sz="8000" dirty="0" smtClean="0">
              <a:latin typeface="Comic Sans MS" pitchFamily="66" charset="0"/>
            </a:endParaRPr>
          </a:p>
          <a:p>
            <a:pPr lvl="0" algn="just"/>
            <a:r>
              <a:rPr lang="en-IN" sz="8000" b="1" i="1" dirty="0" smtClean="0">
                <a:latin typeface="Comic Sans MS" pitchFamily="66" charset="0"/>
              </a:rPr>
              <a:t>A measure of Value</a:t>
            </a:r>
            <a:r>
              <a:rPr lang="en-IN" sz="8000" dirty="0" smtClean="0">
                <a:latin typeface="Comic Sans MS" pitchFamily="66" charset="0"/>
              </a:rPr>
              <a:t> – The value of a product or service is determined on the basis of the money needed for its possession. This helps in making the exchange a mutually profitable activity.</a:t>
            </a:r>
          </a:p>
          <a:p>
            <a:pPr lvl="0" algn="just">
              <a:buNone/>
            </a:pPr>
            <a:endParaRPr lang="en-IN" sz="8000" dirty="0" smtClean="0">
              <a:latin typeface="Comic Sans MS" pitchFamily="66" charset="0"/>
            </a:endParaRPr>
          </a:p>
          <a:p>
            <a:pPr lvl="0" algn="just"/>
            <a:r>
              <a:rPr lang="en-IN" sz="8000" b="1" i="1" dirty="0" smtClean="0">
                <a:latin typeface="Comic Sans MS" pitchFamily="66" charset="0"/>
              </a:rPr>
              <a:t>The Standard of Deferred Payments</a:t>
            </a:r>
            <a:r>
              <a:rPr lang="en-IN" sz="8000" dirty="0" smtClean="0">
                <a:latin typeface="Comic Sans MS" pitchFamily="66" charset="0"/>
              </a:rPr>
              <a:t> – Money plays an important role in lending and borrowing. Money is taken as a loan and repaid after a time-gap.</a:t>
            </a:r>
          </a:p>
          <a:p>
            <a:pPr lvl="0" algn="just">
              <a:buNone/>
            </a:pPr>
            <a:endParaRPr lang="en-IN" sz="8000" dirty="0" smtClean="0">
              <a:latin typeface="Comic Sans MS" pitchFamily="66" charset="0"/>
            </a:endParaRPr>
          </a:p>
          <a:p>
            <a:pPr lvl="0" algn="just"/>
            <a:r>
              <a:rPr lang="en-IN" sz="8000" b="1" i="1" dirty="0" smtClean="0">
                <a:latin typeface="Comic Sans MS" pitchFamily="66" charset="0"/>
              </a:rPr>
              <a:t>Store of Value</a:t>
            </a:r>
            <a:r>
              <a:rPr lang="en-IN" sz="8000" dirty="0" smtClean="0">
                <a:latin typeface="Comic Sans MS" pitchFamily="66" charset="0"/>
              </a:rPr>
              <a:t> – You can store the purchasing power of money and keep a part of it for future use – monetary savings. You can use your current income for current consumption as well as future consumption through savings.</a:t>
            </a:r>
          </a:p>
          <a:p>
            <a:pPr>
              <a:buNone/>
            </a:pPr>
            <a:endParaRPr lang="en-IN"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1143000"/>
          </a:xfrm>
        </p:spPr>
        <p:txBody>
          <a:bodyPr>
            <a:normAutofit fontScale="90000"/>
          </a:bodyPr>
          <a:lstStyle/>
          <a:p>
            <a:r>
              <a:rPr lang="en-IN" b="1" dirty="0" smtClean="0">
                <a:latin typeface="Comic Sans MS" pitchFamily="66" charset="0"/>
              </a:rPr>
              <a:t>Value of Money</a:t>
            </a:r>
            <a:r>
              <a:rPr lang="en-IN" b="1" dirty="0" smtClean="0"/>
              <a:t/>
            </a:r>
            <a:br>
              <a:rPr lang="en-IN" b="1" dirty="0" smtClean="0"/>
            </a:br>
            <a:endParaRPr lang="en-IN" dirty="0"/>
          </a:p>
        </p:txBody>
      </p:sp>
      <p:sp>
        <p:nvSpPr>
          <p:cNvPr id="3" name="Content Placeholder 2"/>
          <p:cNvSpPr>
            <a:spLocks noGrp="1"/>
          </p:cNvSpPr>
          <p:nvPr>
            <p:ph idx="1"/>
          </p:nvPr>
        </p:nvSpPr>
        <p:spPr>
          <a:xfrm>
            <a:off x="381000" y="1752600"/>
            <a:ext cx="8183880" cy="4187952"/>
          </a:xfrm>
        </p:spPr>
        <p:txBody>
          <a:bodyPr>
            <a:normAutofit fontScale="77500" lnSpcReduction="20000"/>
          </a:bodyPr>
          <a:lstStyle/>
          <a:p>
            <a:pPr algn="just">
              <a:lnSpc>
                <a:spcPct val="150000"/>
              </a:lnSpc>
            </a:pPr>
            <a:r>
              <a:rPr lang="en-IN" dirty="0" smtClean="0">
                <a:latin typeface="Comic Sans MS" pitchFamily="66" charset="0"/>
              </a:rPr>
              <a:t>The value of money simply implies its exchange value. It means the number/amount of goods and/or services that you can obtain in exchange for a single unit of money.</a:t>
            </a:r>
          </a:p>
          <a:p>
            <a:pPr algn="just">
              <a:lnSpc>
                <a:spcPct val="150000"/>
              </a:lnSpc>
              <a:buNone/>
            </a:pPr>
            <a:endParaRPr lang="en-IN" dirty="0" smtClean="0">
              <a:latin typeface="Comic Sans MS" pitchFamily="66" charset="0"/>
            </a:endParaRPr>
          </a:p>
          <a:p>
            <a:pPr algn="just">
              <a:lnSpc>
                <a:spcPct val="150000"/>
              </a:lnSpc>
            </a:pPr>
            <a:r>
              <a:rPr lang="en-IN" dirty="0" smtClean="0">
                <a:latin typeface="Comic Sans MS" pitchFamily="66" charset="0"/>
              </a:rPr>
              <a:t>Further, the value of money is inversely proportional to the price of goods/services. Therefore, if the price level increases, the value of money decreases and vice-versa.</a:t>
            </a:r>
          </a:p>
          <a:p>
            <a:pPr>
              <a:buNone/>
            </a:pPr>
            <a:endParaRPr lang="en-IN"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fontScale="90000"/>
          </a:bodyPr>
          <a:lstStyle/>
          <a:p>
            <a:r>
              <a:rPr lang="en-IN" dirty="0" smtClean="0">
                <a:solidFill>
                  <a:schemeClr val="accent1">
                    <a:lumMod val="50000"/>
                  </a:schemeClr>
                </a:solidFill>
                <a:latin typeface="Comic Sans MS" pitchFamily="66" charset="0"/>
              </a:rPr>
              <a:t>Money and near Money</a:t>
            </a:r>
            <a:r>
              <a:rPr lang="en-IN" dirty="0" smtClean="0"/>
              <a:t/>
            </a:r>
            <a:br>
              <a:rPr lang="en-IN" dirty="0" smtClean="0"/>
            </a:br>
            <a:endParaRPr lang="en-IN" dirty="0"/>
          </a:p>
        </p:txBody>
      </p:sp>
      <p:sp>
        <p:nvSpPr>
          <p:cNvPr id="3" name="Content Placeholder 2"/>
          <p:cNvSpPr>
            <a:spLocks noGrp="1"/>
          </p:cNvSpPr>
          <p:nvPr>
            <p:ph idx="1"/>
          </p:nvPr>
        </p:nvSpPr>
        <p:spPr>
          <a:xfrm>
            <a:off x="381000" y="1600200"/>
            <a:ext cx="8183880" cy="4187952"/>
          </a:xfrm>
        </p:spPr>
        <p:txBody>
          <a:bodyPr>
            <a:normAutofit fontScale="92500"/>
          </a:bodyPr>
          <a:lstStyle/>
          <a:p>
            <a:pPr>
              <a:buNone/>
            </a:pPr>
            <a:r>
              <a:rPr lang="en-IN" sz="4300" b="1" dirty="0" smtClean="0">
                <a:solidFill>
                  <a:schemeClr val="accent1">
                    <a:lumMod val="75000"/>
                  </a:schemeClr>
                </a:solidFill>
                <a:latin typeface="Comic Sans MS" pitchFamily="66" charset="0"/>
              </a:rPr>
              <a:t>Money</a:t>
            </a:r>
            <a:r>
              <a:rPr lang="en-IN" sz="3200" b="1" dirty="0" smtClean="0">
                <a:solidFill>
                  <a:schemeClr val="accent1">
                    <a:lumMod val="75000"/>
                  </a:schemeClr>
                </a:solidFill>
                <a:latin typeface="Comic Sans MS" pitchFamily="66" charset="0"/>
              </a:rPr>
              <a:t> </a:t>
            </a:r>
          </a:p>
          <a:p>
            <a:pPr>
              <a:buNone/>
            </a:pPr>
            <a:endParaRPr lang="en-IN" sz="3200" dirty="0" smtClean="0">
              <a:latin typeface="Comic Sans MS" pitchFamily="66" charset="0"/>
            </a:endParaRPr>
          </a:p>
          <a:p>
            <a:pPr>
              <a:buFont typeface="Wingdings" pitchFamily="2" charset="2"/>
              <a:buChar char="Ø"/>
            </a:pPr>
            <a:r>
              <a:rPr lang="en-IN" sz="3200" dirty="0" smtClean="0">
                <a:latin typeface="Comic Sans MS" pitchFamily="66" charset="0"/>
              </a:rPr>
              <a:t> Money consists of coins, currency notes and demand deposits of the banks.</a:t>
            </a:r>
          </a:p>
          <a:p>
            <a:pPr>
              <a:buNone/>
            </a:pPr>
            <a:r>
              <a:rPr lang="en-IN" sz="3200" dirty="0" smtClean="0">
                <a:latin typeface="Comic Sans MS" pitchFamily="66" charset="0"/>
              </a:rPr>
              <a:t> </a:t>
            </a:r>
          </a:p>
          <a:p>
            <a:pPr>
              <a:buFont typeface="Wingdings" pitchFamily="2" charset="2"/>
              <a:buChar char="Ø"/>
            </a:pPr>
            <a:r>
              <a:rPr lang="en-IN" sz="3200" dirty="0" smtClean="0">
                <a:latin typeface="Comic Sans MS" pitchFamily="66" charset="0"/>
              </a:rPr>
              <a:t> Money possesses 100% liquidity.</a:t>
            </a:r>
          </a:p>
          <a:p>
            <a:pPr>
              <a:buNone/>
            </a:pPr>
            <a:r>
              <a:rPr lang="en-IN" sz="3200" dirty="0" smtClean="0">
                <a:latin typeface="Comic Sans MS" pitchFamily="66" charset="0"/>
              </a:rPr>
              <a:t> </a:t>
            </a:r>
          </a:p>
          <a:p>
            <a:pPr>
              <a:buFont typeface="Wingdings" pitchFamily="2" charset="2"/>
              <a:buChar char="Ø"/>
            </a:pPr>
            <a:r>
              <a:rPr lang="en-IN" sz="3200" dirty="0" smtClean="0">
                <a:latin typeface="Comic Sans MS" pitchFamily="66" charset="0"/>
              </a:rPr>
              <a:t>Money is not an income-yielding asset.</a:t>
            </a:r>
          </a:p>
          <a:p>
            <a:pPr>
              <a:buNone/>
            </a:pPr>
            <a:endParaRPr lang="en-IN"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183880" cy="1051560"/>
          </a:xfrm>
        </p:spPr>
        <p:txBody>
          <a:bodyPr>
            <a:normAutofit fontScale="90000"/>
          </a:bodyPr>
          <a:lstStyle/>
          <a:p>
            <a:r>
              <a:rPr lang="en-IN" dirty="0" smtClean="0">
                <a:latin typeface="Comic Sans MS" pitchFamily="66" charset="0"/>
              </a:rPr>
              <a:t>Near money </a:t>
            </a:r>
            <a:r>
              <a:rPr lang="en-IN" dirty="0" smtClean="0"/>
              <a:t/>
            </a:r>
            <a:br>
              <a:rPr lang="en-IN" dirty="0" smtClean="0"/>
            </a:br>
            <a:endParaRPr lang="en-IN" dirty="0"/>
          </a:p>
        </p:txBody>
      </p:sp>
      <p:sp>
        <p:nvSpPr>
          <p:cNvPr id="3" name="Content Placeholder 2"/>
          <p:cNvSpPr>
            <a:spLocks noGrp="1"/>
          </p:cNvSpPr>
          <p:nvPr>
            <p:ph idx="1"/>
          </p:nvPr>
        </p:nvSpPr>
        <p:spPr>
          <a:xfrm>
            <a:off x="533400" y="1828800"/>
            <a:ext cx="8183880" cy="4187952"/>
          </a:xfrm>
        </p:spPr>
        <p:txBody>
          <a:bodyPr/>
          <a:lstStyle/>
          <a:p>
            <a:pPr>
              <a:buFont typeface="Wingdings" pitchFamily="2" charset="2"/>
              <a:buChar char="Ø"/>
            </a:pPr>
            <a:r>
              <a:rPr lang="en-IN" dirty="0" smtClean="0"/>
              <a:t> </a:t>
            </a:r>
            <a:r>
              <a:rPr lang="en-IN" sz="2400" dirty="0" smtClean="0">
                <a:latin typeface="Comic Sans MS" pitchFamily="66" charset="0"/>
              </a:rPr>
              <a:t>Near money includes the financial assets like time-deposits, bond, shares bill of exchange, etc.</a:t>
            </a:r>
          </a:p>
          <a:p>
            <a:pPr>
              <a:buNone/>
            </a:pPr>
            <a:r>
              <a:rPr lang="en-IN" sz="2400" dirty="0" smtClean="0">
                <a:latin typeface="Comic Sans MS" pitchFamily="66" charset="0"/>
              </a:rPr>
              <a:t> </a:t>
            </a:r>
          </a:p>
          <a:p>
            <a:pPr>
              <a:buFont typeface="Wingdings" pitchFamily="2" charset="2"/>
              <a:buChar char="Ø"/>
            </a:pPr>
            <a:r>
              <a:rPr lang="en-IN" sz="2400" dirty="0" smtClean="0">
                <a:latin typeface="Comic Sans MS" pitchFamily="66" charset="0"/>
              </a:rPr>
              <a:t> Near money lacks 100% liquidity.</a:t>
            </a:r>
          </a:p>
          <a:p>
            <a:pPr>
              <a:buNone/>
            </a:pPr>
            <a:endParaRPr lang="en-IN" sz="2400" dirty="0" smtClean="0">
              <a:latin typeface="Comic Sans MS" pitchFamily="66" charset="0"/>
            </a:endParaRPr>
          </a:p>
          <a:p>
            <a:pPr>
              <a:buFont typeface="Wingdings" pitchFamily="2" charset="2"/>
              <a:buChar char="Ø"/>
            </a:pPr>
            <a:r>
              <a:rPr lang="en-IN" sz="2400" dirty="0" smtClean="0">
                <a:latin typeface="Comic Sans MS" pitchFamily="66" charset="0"/>
              </a:rPr>
              <a:t> Near money assets are income yielding assets.</a:t>
            </a:r>
          </a:p>
          <a:p>
            <a:pPr>
              <a:buNone/>
            </a:pPr>
            <a:endParaRPr lang="en-IN" sz="2400" dirty="0">
              <a:latin typeface="Comic Sans MS" pitchFamily="66" charset="0"/>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lstStyle/>
          <a:p>
            <a:r>
              <a:rPr lang="en-IN" dirty="0" smtClean="0">
                <a:latin typeface="Comic Sans MS" pitchFamily="66" charset="0"/>
              </a:rPr>
              <a:t>Inside and Outside Money</a:t>
            </a:r>
            <a:endParaRPr lang="en-IN" dirty="0">
              <a:latin typeface="Comic Sans MS" pitchFamily="66" charset="0"/>
            </a:endParaRPr>
          </a:p>
        </p:txBody>
      </p:sp>
      <p:sp>
        <p:nvSpPr>
          <p:cNvPr id="3" name="Content Placeholder 2"/>
          <p:cNvSpPr>
            <a:spLocks noGrp="1"/>
          </p:cNvSpPr>
          <p:nvPr>
            <p:ph idx="1"/>
          </p:nvPr>
        </p:nvSpPr>
        <p:spPr>
          <a:xfrm>
            <a:off x="457200" y="1828800"/>
            <a:ext cx="8183880" cy="4187952"/>
          </a:xfrm>
        </p:spPr>
        <p:txBody>
          <a:bodyPr>
            <a:normAutofit fontScale="85000" lnSpcReduction="20000"/>
          </a:bodyPr>
          <a:lstStyle/>
          <a:p>
            <a:pPr>
              <a:lnSpc>
                <a:spcPct val="150000"/>
              </a:lnSpc>
              <a:buNone/>
            </a:pPr>
            <a:r>
              <a:rPr lang="en-IN" dirty="0" smtClean="0"/>
              <a:t>	</a:t>
            </a:r>
            <a:r>
              <a:rPr lang="en-IN" dirty="0" smtClean="0">
                <a:latin typeface="Comic Sans MS" pitchFamily="66" charset="0"/>
              </a:rPr>
              <a:t>Money is an asset that serves as a medium of exchange.</a:t>
            </a:r>
          </a:p>
          <a:p>
            <a:pPr algn="just">
              <a:lnSpc>
                <a:spcPct val="150000"/>
              </a:lnSpc>
              <a:buNone/>
            </a:pPr>
            <a:r>
              <a:rPr lang="en-IN" dirty="0" smtClean="0">
                <a:latin typeface="Comic Sans MS" pitchFamily="66" charset="0"/>
              </a:rPr>
              <a:t>	 Outside money is money that is either of a fiat nature  or backed by some asset that is not in zero net supply within the private sector of the economy. Thus, outside money is a net asset for the private sector. The qualifier outside is short for (coming from) outside the private sector. </a:t>
            </a:r>
            <a:endParaRPr lang="en-IN" dirty="0">
              <a:latin typeface="Comic Sans MS" pitchFamily="66" charset="0"/>
            </a:endParaRPr>
          </a:p>
        </p:txBody>
      </p:sp>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229600" cy="4389120"/>
          </a:xfrm>
        </p:spPr>
        <p:txBody>
          <a:bodyPr>
            <a:normAutofit fontScale="92500" lnSpcReduction="20000"/>
          </a:bodyPr>
          <a:lstStyle/>
          <a:p>
            <a:pPr algn="just">
              <a:lnSpc>
                <a:spcPct val="150000"/>
              </a:lnSpc>
              <a:buNone/>
            </a:pPr>
            <a:r>
              <a:rPr lang="en-IN" dirty="0" smtClean="0">
                <a:latin typeface="Comic Sans MS" pitchFamily="66" charset="0"/>
              </a:rPr>
              <a:t>    Inside money is an asset representing, or backed by, any form of private credit that circulates as a medium of exchange. Since it is one private agent’s liability and at the same time some other agent’s asset, inside money is in zero net supply within the private sector. The qualifier inside is short for (backed by debt from) inside the private sector. </a:t>
            </a:r>
            <a:endParaRPr lang="en-IN" dirty="0">
              <a:latin typeface="Comic Sans MS" pitchFamily="66" charset="0"/>
            </a:endParaRPr>
          </a:p>
        </p:txBody>
      </p:sp>
    </p:spTree>
  </p:cSld>
  <p:clrMapOvr>
    <a:masterClrMapping/>
  </p:clrMapOvr>
  <p:transition>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srcRect/>
          <a:stretch>
            <a:fillRect/>
          </a:stretch>
        </p:blipFill>
        <p:spPr bwMode="auto">
          <a:xfrm>
            <a:off x="1371600" y="1143000"/>
            <a:ext cx="6192000" cy="4677733"/>
          </a:xfrm>
          <a:prstGeom prst="rect">
            <a:avLst/>
          </a:prstGeom>
          <a:noFill/>
          <a:ln w="9525" algn="ctr">
            <a:noFill/>
            <a:miter lim="800000"/>
            <a:headEnd/>
            <a:tailEnd/>
          </a:ln>
        </p:spPr>
      </p:pic>
    </p:spTree>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478</TotalTime>
  <Words>190</Words>
  <Application>Microsoft Office PowerPoint</Application>
  <PresentationFormat>On-screen Show (4:3)</PresentationFormat>
  <Paragraphs>49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Slide 1</vt:lpstr>
      <vt:lpstr>     Definition of Money </vt:lpstr>
      <vt:lpstr>Functions of Money  There are many static and dynamic functions of money as follows: </vt:lpstr>
      <vt:lpstr>Value of Money </vt:lpstr>
      <vt:lpstr>Money and near Money </vt:lpstr>
      <vt:lpstr>Near money  </vt:lpstr>
      <vt:lpstr>Inside and Outside Money</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Dr.S.Dhana</dc:creator>
  <cp:lastModifiedBy>Dhana</cp:lastModifiedBy>
  <cp:revision>36</cp:revision>
  <dcterms:created xsi:type="dcterms:W3CDTF">2006-08-16T00:00:00Z</dcterms:created>
  <dcterms:modified xsi:type="dcterms:W3CDTF">2020-03-09T00:57:52Z</dcterms:modified>
</cp:coreProperties>
</file>